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Bold" pitchFamily="2" charset="-79"/>
      <p:bold r:id="rId13"/>
    </p:embeddedFon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0A2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21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G"/><Relationship Id="rId7" Type="http://schemas.openxmlformats.org/officeDocument/2006/relationships/hyperlink" Target="https://github.com/estc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linkedin.com/in/esteban-daniel-cristos-muzzupappa-37b72635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https://share.streamlit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46156" y="5664192"/>
            <a:ext cx="937549" cy="924715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08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Zapatillas de Crossfit: Tendencias y Precios 2023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37481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Bienvenidos a esta presentación sobre el análisis de precios de zapatillas de Crossfit en 2023. Exploraremos tendencias, patrones y recomendaciones basadas en datos recopilados durante el año.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126480" y="7063348"/>
            <a:ext cx="2377440" cy="1088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Esteban Cristos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DCD7E5"/>
                </a:solidFill>
                <a:latin typeface="Heebo Bold" pitchFamily="34" charset="0"/>
                <a:cs typeface="Heebo Bold" pitchFamily="34" charset="-120"/>
              </a:rPr>
              <a:t>Muzzupappa</a:t>
            </a:r>
            <a:endParaRPr lang="en-US" sz="2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FDBC61-E188-AE6D-B6D9-F0F0EA48AE2D}"/>
              </a:ext>
            </a:extLst>
          </p:cNvPr>
          <p:cNvSpPr/>
          <p:nvPr/>
        </p:nvSpPr>
        <p:spPr>
          <a:xfrm>
            <a:off x="12778451" y="7419372"/>
            <a:ext cx="1851949" cy="81022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4" name="Picture 2" descr="logotipo de linkedin png, icono de linkedin png transparente 18930480 PNG">
            <a:hlinkClick r:id="rId5"/>
            <a:extLst>
              <a:ext uri="{FF2B5EF4-FFF2-40B4-BE49-F238E27FC236}">
                <a16:creationId xmlns:a16="http://schemas.microsoft.com/office/drawing/2014/main" id="{7492C7B5-BF03-52DA-11D1-E912B524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135" y="6020737"/>
            <a:ext cx="878789" cy="87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onos Blancos de Github - Descarga SVG, PNG, GIF Gratis">
            <a:hlinkClick r:id="rId7"/>
            <a:extLst>
              <a:ext uri="{FF2B5EF4-FFF2-40B4-BE49-F238E27FC236}">
                <a16:creationId xmlns:a16="http://schemas.microsoft.com/office/drawing/2014/main" id="{9B5626A2-AF30-5EF9-20AC-1C624753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90" y="6163578"/>
            <a:ext cx="593106" cy="59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reamlit Logo PNG Vector (SVG) Free Download">
            <a:hlinkClick r:id="rId9"/>
            <a:extLst>
              <a:ext uri="{FF2B5EF4-FFF2-40B4-BE49-F238E27FC236}">
                <a16:creationId xmlns:a16="http://schemas.microsoft.com/office/drawing/2014/main" id="{3B09F18D-2744-997D-72D0-719FFDDE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451" y="6255296"/>
            <a:ext cx="753994" cy="40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9395222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Recomendaciones y Planes Futuros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925" y="1760815"/>
            <a:ext cx="464427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Recomendaciones para la Empresa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5925" y="2299692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Implementar promociones estratégicas basadas en fluctuaciones de precios.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5925" y="3045976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Segmentar ofertas por modelo y color según tendencias observadas.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5925" y="3792260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Ajustar inventario y producción conforme a patrones de demanda identificados.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5925" y="4538543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Desarrollar estrategias de marketing personalizadas por marca y temporada.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79281" y="176081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Planes a Futuro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579281" y="2299692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Automatizar el proceso de scraping para actualización diaria de datos.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79281" y="3045976"/>
            <a:ext cx="632281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Desarrollar un modelo predictivo de precios basado en el análisis.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79281" y="3792260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Crear una API para notificaciones en tiempo real de ofertas.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79281" y="4202192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Expandir el análisis a otras categorías de productos deportivos.</a:t>
            </a:r>
            <a:endParaRPr lang="en-US" sz="16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90" y="5520928"/>
            <a:ext cx="4534019" cy="2130504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2291673-448F-1FD0-D0E5-79B4442641F5}"/>
              </a:ext>
            </a:extLst>
          </p:cNvPr>
          <p:cNvSpPr/>
          <p:nvPr/>
        </p:nvSpPr>
        <p:spPr>
          <a:xfrm>
            <a:off x="12570106" y="7651432"/>
            <a:ext cx="2060294" cy="57816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5914" y="3612766"/>
            <a:ext cx="24355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INDICE: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530906" y="5178028"/>
            <a:ext cx="3171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Objetivos del Proyecto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178028"/>
            <a:ext cx="4273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Proceso de Limpieza de Datos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425446"/>
            <a:ext cx="4006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Inconvenientes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6212" y="6457181"/>
            <a:ext cx="2249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16737" y="7495699"/>
            <a:ext cx="48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4C86EB2-B419-A137-9758-1DFB8BF85947}"/>
              </a:ext>
            </a:extLst>
          </p:cNvPr>
          <p:cNvSpPr/>
          <p:nvPr/>
        </p:nvSpPr>
        <p:spPr>
          <a:xfrm>
            <a:off x="12743727" y="7767694"/>
            <a:ext cx="1770926" cy="35433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167B79D8-3052-5153-37DA-7D87FBC4E2D8}"/>
              </a:ext>
            </a:extLst>
          </p:cNvPr>
          <p:cNvSpPr/>
          <p:nvPr/>
        </p:nvSpPr>
        <p:spPr>
          <a:xfrm>
            <a:off x="8190858" y="7538552"/>
            <a:ext cx="48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Recomendaciones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 planes a </a:t>
            </a:r>
            <a:r>
              <a:rPr lang="en-US" sz="2200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futuro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8270BAB6-FBC2-32D7-B037-38E5B3C3F3C8}"/>
              </a:ext>
            </a:extLst>
          </p:cNvPr>
          <p:cNvSpPr/>
          <p:nvPr/>
        </p:nvSpPr>
        <p:spPr>
          <a:xfrm>
            <a:off x="8212902" y="6467704"/>
            <a:ext cx="4006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 y Visualizaciones</a:t>
            </a:r>
            <a:endParaRPr lang="en-US" sz="2200" dirty="0"/>
          </a:p>
        </p:txBody>
      </p:sp>
      <p:pic>
        <p:nvPicPr>
          <p:cNvPr id="22" name="Gráfico 21" descr="Objetivo">
            <a:extLst>
              <a:ext uri="{FF2B5EF4-FFF2-40B4-BE49-F238E27FC236}">
                <a16:creationId xmlns:a16="http://schemas.microsoft.com/office/drawing/2014/main" id="{F6E49335-E266-9792-E608-0EF26804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85" y="5000803"/>
            <a:ext cx="708779" cy="708779"/>
          </a:xfrm>
          <a:prstGeom prst="rect">
            <a:avLst/>
          </a:prstGeom>
        </p:spPr>
      </p:pic>
      <p:pic>
        <p:nvPicPr>
          <p:cNvPr id="24" name="Gráfico 23" descr="Cubo y fregona">
            <a:extLst>
              <a:ext uri="{FF2B5EF4-FFF2-40B4-BE49-F238E27FC236}">
                <a16:creationId xmlns:a16="http://schemas.microsoft.com/office/drawing/2014/main" id="{FBF3690E-4680-E5ED-1BDA-6D6C7181E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4814204"/>
            <a:ext cx="708880" cy="708880"/>
          </a:xfrm>
          <a:prstGeom prst="rect">
            <a:avLst/>
          </a:prstGeom>
        </p:spPr>
      </p:pic>
      <p:pic>
        <p:nvPicPr>
          <p:cNvPr id="26" name="Gráfico 25" descr="Escalar">
            <a:extLst>
              <a:ext uri="{FF2B5EF4-FFF2-40B4-BE49-F238E27FC236}">
                <a16:creationId xmlns:a16="http://schemas.microsoft.com/office/drawing/2014/main" id="{CAB75CAD-B0A1-FBB9-FFE3-833885C09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585" y="6270970"/>
            <a:ext cx="638220" cy="638220"/>
          </a:xfrm>
          <a:prstGeom prst="rect">
            <a:avLst/>
          </a:prstGeom>
        </p:spPr>
      </p:pic>
      <p:pic>
        <p:nvPicPr>
          <p:cNvPr id="28" name="Gráfico 27" descr="Presentación con gráfico circular">
            <a:extLst>
              <a:ext uri="{FF2B5EF4-FFF2-40B4-BE49-F238E27FC236}">
                <a16:creationId xmlns:a16="http://schemas.microsoft.com/office/drawing/2014/main" id="{9FA644A3-12CD-1B4B-5DAF-C92C48AD0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6252" y="6289329"/>
            <a:ext cx="682945" cy="682945"/>
          </a:xfrm>
          <a:prstGeom prst="rect">
            <a:avLst/>
          </a:prstGeom>
        </p:spPr>
      </p:pic>
      <p:pic>
        <p:nvPicPr>
          <p:cNvPr id="30" name="Gráfico 29" descr="Conectado">
            <a:extLst>
              <a:ext uri="{FF2B5EF4-FFF2-40B4-BE49-F238E27FC236}">
                <a16:creationId xmlns:a16="http://schemas.microsoft.com/office/drawing/2014/main" id="{42EEA675-4C44-12C5-4F08-96C149C4D7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585" y="7337659"/>
            <a:ext cx="670410" cy="670410"/>
          </a:xfrm>
          <a:prstGeom prst="rect">
            <a:avLst/>
          </a:prstGeom>
        </p:spPr>
      </p:pic>
      <p:pic>
        <p:nvPicPr>
          <p:cNvPr id="32" name="Gráfico 31" descr="Telescopio">
            <a:extLst>
              <a:ext uri="{FF2B5EF4-FFF2-40B4-BE49-F238E27FC236}">
                <a16:creationId xmlns:a16="http://schemas.microsoft.com/office/drawing/2014/main" id="{B5D88A21-C491-DC98-FBEF-6EC736741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5483" y="7298848"/>
            <a:ext cx="775638" cy="775638"/>
          </a:xfrm>
          <a:prstGeom prst="rect">
            <a:avLst/>
          </a:prstGeom>
        </p:spPr>
      </p:pic>
      <p:pic>
        <p:nvPicPr>
          <p:cNvPr id="33" name="Google Shape;68;p14" descr="File:Colombia road sign SP-40-R (old).svg - Wikimedia Commons">
            <a:extLst>
              <a:ext uri="{FF2B5EF4-FFF2-40B4-BE49-F238E27FC236}">
                <a16:creationId xmlns:a16="http://schemas.microsoft.com/office/drawing/2014/main" id="{D468299C-3EE7-841D-58E8-5D3B36571F3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30906" y="379571"/>
            <a:ext cx="11792574" cy="251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6346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Objetivos del Proyecto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3044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Obtención de Precios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Recopilar precios actuales y ofertas de zapatillas de Crossfit populares.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 de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Procesar y estructurar los datos para un análisis preciso.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08218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Crear gráficos para mostrar variaciones de precios e identificar patrones.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082189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Establecer recomendaciones sobre estacionalidad y variabilidad de precios.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6368" y="1047988"/>
            <a:ext cx="7538680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Proceso de Limpieza de Datos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74857" y="1972747"/>
            <a:ext cx="22860" cy="5208865"/>
          </a:xfrm>
          <a:prstGeom prst="roundRect">
            <a:avLst>
              <a:gd name="adj" fmla="val 367442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688395" y="2411135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61318" y="2197656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2054" y="2272546"/>
            <a:ext cx="10834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86186" y="2172653"/>
            <a:ext cx="250793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Obtención de Datos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86186" y="2605088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Recopilación de información mediante web scraping y fuentes directas.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8395" y="3763328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318" y="3549848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1098" y="3624739"/>
            <a:ext cx="17037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86186" y="3524845"/>
            <a:ext cx="329934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Limpieza y Procesamiento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86186" y="3957280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Estructuración y normalización de los datos recopilados.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8395" y="5115520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318" y="4902041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1693" y="4976932"/>
            <a:ext cx="16918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86186" y="4877038"/>
            <a:ext cx="36999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Generación de Datos Ficticios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86186" y="5309473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Creación de DataFrame para 2023 </a:t>
            </a:r>
            <a:r>
              <a:rPr lang="en-US" sz="15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mediante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numpy</a:t>
            </a:r>
            <a:endParaRPr lang="en-US" sz="15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con variaciones de precios reales.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88395" y="6467713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1318" y="6254234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87048" y="6329124"/>
            <a:ext cx="19835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86186" y="622923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Validación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86186" y="666166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Verificación de la integridad y coherencia de los datos procesados.</a:t>
            </a:r>
            <a:endParaRPr lang="en-US" sz="155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A980404-A889-AF71-9699-78D083E14322}"/>
              </a:ext>
            </a:extLst>
          </p:cNvPr>
          <p:cNvSpPr/>
          <p:nvPr/>
        </p:nvSpPr>
        <p:spPr>
          <a:xfrm>
            <a:off x="12859473" y="7731889"/>
            <a:ext cx="1678330" cy="49771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0" name="Picture 6" descr="A Comprehensive Guide to Web Scraping for Machine Learning in 2023">
            <a:extLst>
              <a:ext uri="{FF2B5EF4-FFF2-40B4-BE49-F238E27FC236}">
                <a16:creationId xmlns:a16="http://schemas.microsoft.com/office/drawing/2014/main" id="{088AB0E1-4697-B18F-B2B8-784A778B9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3" y="1145408"/>
            <a:ext cx="5920221" cy="246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 librería Numpy | Aprende con Alf">
            <a:extLst>
              <a:ext uri="{FF2B5EF4-FFF2-40B4-BE49-F238E27FC236}">
                <a16:creationId xmlns:a16="http://schemas.microsoft.com/office/drawing/2014/main" id="{15AF751D-4773-76A1-C203-F216C7B4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66" y="4877038"/>
            <a:ext cx="2115273" cy="95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conos de Limpieza para descargar gratis">
            <a:extLst>
              <a:ext uri="{FF2B5EF4-FFF2-40B4-BE49-F238E27FC236}">
                <a16:creationId xmlns:a16="http://schemas.microsoft.com/office/drawing/2014/main" id="{F55AE163-66A3-A4B5-57E4-90A1E10C2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9" y="3807134"/>
            <a:ext cx="1041894" cy="10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alidar como disciplina | Ayse Lucus">
            <a:extLst>
              <a:ext uri="{FF2B5EF4-FFF2-40B4-BE49-F238E27FC236}">
                <a16:creationId xmlns:a16="http://schemas.microsoft.com/office/drawing/2014/main" id="{F9969746-2C3E-D6CB-DC3C-4619E67A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16" y="5864393"/>
            <a:ext cx="1240394" cy="124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7976"/>
            <a:ext cx="6323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Desafíos en el Proceso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3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Scraping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048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obtención de datos presentó dificultades debido a la diversidad de fuentes y formatos.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223730"/>
            <a:ext cx="3983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Datos Complejos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8048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variedad de datos requirió un enfoque meticuloso para su agrupación y análisis efectivo.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92" y="4114800"/>
            <a:ext cx="5103614" cy="329172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B88165E-D599-6457-D0FC-362FD4096D72}"/>
              </a:ext>
            </a:extLst>
          </p:cNvPr>
          <p:cNvSpPr/>
          <p:nvPr/>
        </p:nvSpPr>
        <p:spPr>
          <a:xfrm>
            <a:off x="12778451" y="7720314"/>
            <a:ext cx="1851949" cy="509286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4242"/>
            <a:ext cx="785467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Relación entre Color y Precio</a:t>
            </a:r>
            <a:endParaRPr lang="en-US" sz="4300" dirty="0"/>
          </a:p>
        </p:txBody>
      </p:sp>
      <p:sp>
        <p:nvSpPr>
          <p:cNvPr id="6" name="Shape 1"/>
          <p:cNvSpPr/>
          <p:nvPr/>
        </p:nvSpPr>
        <p:spPr>
          <a:xfrm>
            <a:off x="767596" y="4807268"/>
            <a:ext cx="383738" cy="383738"/>
          </a:xfrm>
          <a:prstGeom prst="roundRect">
            <a:avLst>
              <a:gd name="adj" fmla="val 24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1370648" y="480726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Influencia del Color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1370648" y="5281493"/>
            <a:ext cx="5834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Ciertos colores pueden influir significativamente en el precio final del producto.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4857" y="4807268"/>
            <a:ext cx="383738" cy="383738"/>
          </a:xfrm>
          <a:prstGeom prst="roundRect">
            <a:avLst>
              <a:gd name="adj" fmla="val 24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8027908" y="4807268"/>
            <a:ext cx="293846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Descuentos Variables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027908" y="5281493"/>
            <a:ext cx="5834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 ofertas no son uniformes entre los diferentes colores de un mismo modelo.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7596" y="6449258"/>
            <a:ext cx="383738" cy="383738"/>
          </a:xfrm>
          <a:prstGeom prst="roundRect">
            <a:avLst>
              <a:gd name="adj" fmla="val 24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370648" y="6449258"/>
            <a:ext cx="318266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Tendencias Cromáticas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1370648" y="6923484"/>
            <a:ext cx="5834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observan patrones de preferencia por colores específicos en ciertos períodos.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424857" y="6449258"/>
            <a:ext cx="383738" cy="383738"/>
          </a:xfrm>
          <a:prstGeom prst="roundRect">
            <a:avLst>
              <a:gd name="adj" fmla="val 2400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027908" y="6449258"/>
            <a:ext cx="287024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Estrategia de Precios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8027908" y="6923484"/>
            <a:ext cx="5834896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 variación de precios por color sugiere estrategias de marketing diferenciadas.</a:t>
            </a:r>
            <a:endParaRPr lang="en-US" sz="1700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F310CD5-DE1C-7DB5-414E-9C9F22DAD12D}"/>
              </a:ext>
            </a:extLst>
          </p:cNvPr>
          <p:cNvSpPr/>
          <p:nvPr/>
        </p:nvSpPr>
        <p:spPr>
          <a:xfrm>
            <a:off x="12639554" y="7708739"/>
            <a:ext cx="1990846" cy="52086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52AB77CF-B5CB-3211-9D62-E849058A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132" y="1437679"/>
            <a:ext cx="4799773" cy="30680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EA511B0-5285-3099-1753-DFD960AB4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07" y="1526203"/>
            <a:ext cx="4661284" cy="29795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9" y="3135392"/>
            <a:ext cx="5031581" cy="19586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Análisis de los Modelos Más Populares</a:t>
            </a:r>
            <a:endParaRPr lang="en-US" sz="35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04961" y="2091571"/>
            <a:ext cx="2832497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Fluctuaciones de Precios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gráficos muestran variaciones en los precios de los modelos principales.</a:t>
            </a:r>
            <a:endParaRPr lang="en-US" sz="1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961" y="3546396"/>
            <a:ext cx="253936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de Marketing</a:t>
            </a:r>
            <a:endParaRPr lang="en-US" sz="1750" dirty="0"/>
          </a:p>
        </p:txBody>
      </p:sp>
      <p:sp>
        <p:nvSpPr>
          <p:cNvPr id="10" name="Text 4"/>
          <p:cNvSpPr/>
          <p:nvPr/>
        </p:nvSpPr>
        <p:spPr>
          <a:xfrm>
            <a:off x="7304961" y="393954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 campañas promocionales influyen directamente en los precios de los productos.</a:t>
            </a:r>
            <a:endParaRPr lang="en-US" sz="1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04961" y="5001220"/>
            <a:ext cx="322457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Competencia entre Modelos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observa una dinámica competitiva entre los modelos más populares.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Estacionalidad</a:t>
            </a:r>
            <a:endParaRPr lang="en-US" sz="1750" dirty="0"/>
          </a:p>
        </p:txBody>
      </p:sp>
      <p:sp>
        <p:nvSpPr>
          <p:cNvPr id="16" name="Text 8"/>
          <p:cNvSpPr/>
          <p:nvPr/>
        </p:nvSpPr>
        <p:spPr>
          <a:xfrm>
            <a:off x="7304961" y="6849189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Algunos modelos muestran patrones de precios relacionados con temporadas específicas.</a:t>
            </a:r>
            <a:endParaRPr lang="en-US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D457CDC-2ED3-83E1-8765-6A57A008608A}"/>
              </a:ext>
            </a:extLst>
          </p:cNvPr>
          <p:cNvSpPr/>
          <p:nvPr/>
        </p:nvSpPr>
        <p:spPr>
          <a:xfrm>
            <a:off x="12535382" y="7729062"/>
            <a:ext cx="1979271" cy="500538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01704"/>
            <a:ext cx="4919305" cy="38261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Variación de Precios por Mes y Marca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47364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14624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Identificación de Ofertas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14624" y="355282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gráfico resalta los meses con precios más bajos (verde) y más altos (rojo) por marca.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47364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06301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Variabilidad de Precios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406301" y="355282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observa una clara fluctuación de precios a lo largo del año.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10278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14624" y="5337215"/>
            <a:ext cx="307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Estrategias por Marca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14624" y="582763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marca muestra patrones de precios únicos, indicando estrategias de mercado diferentes.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10171867" y="510278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06301" y="533721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Oportunidades de Compra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0406301" y="61819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análisis permite identificar los mejores momentos para adquirir cada marca.</a:t>
            </a:r>
            <a:endParaRPr lang="en-US" sz="175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6273781-46C9-6E95-7083-69EE42200935}"/>
              </a:ext>
            </a:extLst>
          </p:cNvPr>
          <p:cNvSpPr/>
          <p:nvPr/>
        </p:nvSpPr>
        <p:spPr>
          <a:xfrm>
            <a:off x="12801600" y="7708739"/>
            <a:ext cx="1747777" cy="520861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6908363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Conclusiones del Análisis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023" y="2320052"/>
            <a:ext cx="10001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075873" y="1966793"/>
            <a:ext cx="314146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Variabilidad de Precios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5873" y="2445663"/>
            <a:ext cx="6644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Los precios fluctúan según marca y modelo sin estacionalidad clara.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329" y="3493413"/>
            <a:ext cx="157282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5140" y="329826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Influencia del Color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5140" y="3777139"/>
            <a:ext cx="6632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color del producto afecta significativamente su precio y demanda.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4824889"/>
            <a:ext cx="15621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4527" y="4629745"/>
            <a:ext cx="345721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Estrategias de Marketing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4527" y="5108615"/>
            <a:ext cx="6706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Las campañas promocionales impactan directamente en los precios.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610422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3589" y="6156365"/>
            <a:ext cx="182999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3795" y="5961221"/>
            <a:ext cx="371748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Oportunidades de Compra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3795" y="6440091"/>
            <a:ext cx="58169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identificaron períodos óptimos para adquirir cada marca.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Estas conclusiones proporcionan una base sólida para la toma de decisiones estratégicas en el mercado de zapatillas de Crossfit.</a:t>
            </a:r>
            <a:endParaRPr lang="en-US" sz="17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A0C06CB-1E42-4E89-5D73-336EC843FE00}"/>
              </a:ext>
            </a:extLst>
          </p:cNvPr>
          <p:cNvSpPr/>
          <p:nvPr/>
        </p:nvSpPr>
        <p:spPr>
          <a:xfrm>
            <a:off x="12790025" y="7766613"/>
            <a:ext cx="1840375" cy="354330"/>
          </a:xfrm>
          <a:prstGeom prst="rect">
            <a:avLst/>
          </a:prstGeom>
          <a:solidFill>
            <a:srgbClr val="0D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608</Words>
  <Application>Microsoft Office PowerPoint</Application>
  <PresentationFormat>Personalizado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Heebo Bold</vt:lpstr>
      <vt:lpstr>Heebo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FATIMA MARTIN MONTEJO</cp:lastModifiedBy>
  <cp:revision>3</cp:revision>
  <dcterms:created xsi:type="dcterms:W3CDTF">2024-11-24T15:48:50Z</dcterms:created>
  <dcterms:modified xsi:type="dcterms:W3CDTF">2024-11-24T19:37:12Z</dcterms:modified>
</cp:coreProperties>
</file>